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316" r:id="rId3"/>
    <p:sldId id="360" r:id="rId4"/>
    <p:sldId id="361" r:id="rId5"/>
    <p:sldId id="344" r:id="rId6"/>
    <p:sldId id="345" r:id="rId7"/>
    <p:sldId id="346" r:id="rId8"/>
    <p:sldId id="352" r:id="rId9"/>
    <p:sldId id="349" r:id="rId10"/>
    <p:sldId id="338" r:id="rId11"/>
    <p:sldId id="339" r:id="rId12"/>
    <p:sldId id="357" r:id="rId13"/>
    <p:sldId id="358" r:id="rId14"/>
    <p:sldId id="356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BBB2F"/>
    <a:srgbClr val="5BBB30"/>
    <a:srgbClr val="FE9921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2925" autoAdjust="0"/>
  </p:normalViewPr>
  <p:slideViewPr>
    <p:cSldViewPr snapToGrid="0">
      <p:cViewPr varScale="1">
        <p:scale>
          <a:sx n="93" d="100"/>
          <a:sy n="93" d="100"/>
        </p:scale>
        <p:origin x="-1512" y="-112"/>
      </p:cViewPr>
      <p:guideLst>
        <p:guide orient="horz" pos="892"/>
        <p:guide pos="57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74000">
                  <a:schemeClr val="accent4">
                    <a:lumMod val="40000"/>
                    <a:lumOff val="60000"/>
                  </a:schemeClr>
                </a:gs>
                <a:gs pos="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0.117</c:v>
                </c:pt>
                <c:pt idx="1">
                  <c:v>0.11</c:v>
                </c:pt>
                <c:pt idx="2">
                  <c:v>0.08</c:v>
                </c:pt>
                <c:pt idx="3">
                  <c:v>0.065</c:v>
                </c:pt>
                <c:pt idx="4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047512"/>
        <c:axId val="607050456"/>
      </c:barChart>
      <c:catAx>
        <c:axId val="607047512"/>
        <c:scaling>
          <c:orientation val="minMax"/>
        </c:scaling>
        <c:delete val="1"/>
        <c:axPos val="b"/>
        <c:majorTickMark val="out"/>
        <c:minorTickMark val="none"/>
        <c:tickLblPos val="nextTo"/>
        <c:crossAx val="607050456"/>
        <c:crosses val="autoZero"/>
        <c:auto val="1"/>
        <c:lblAlgn val="ctr"/>
        <c:lblOffset val="100"/>
        <c:noMultiLvlLbl val="0"/>
      </c:catAx>
      <c:valAx>
        <c:axId val="607050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07047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74000">
                  <a:schemeClr val="accent4">
                    <a:lumMod val="40000"/>
                    <a:lumOff val="60000"/>
                  </a:schemeClr>
                </a:gs>
                <a:gs pos="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75.0</c:v>
                </c:pt>
                <c:pt idx="1">
                  <c:v>60.4</c:v>
                </c:pt>
                <c:pt idx="2">
                  <c:v>42.1</c:v>
                </c:pt>
                <c:pt idx="3">
                  <c:v>47.9</c:v>
                </c:pt>
                <c:pt idx="4">
                  <c:v>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115992"/>
        <c:axId val="616119000"/>
      </c:barChart>
      <c:catAx>
        <c:axId val="616115992"/>
        <c:scaling>
          <c:orientation val="minMax"/>
        </c:scaling>
        <c:delete val="1"/>
        <c:axPos val="b"/>
        <c:majorTickMark val="out"/>
        <c:minorTickMark val="none"/>
        <c:tickLblPos val="nextTo"/>
        <c:crossAx val="616119000"/>
        <c:crosses val="autoZero"/>
        <c:auto val="1"/>
        <c:lblAlgn val="ctr"/>
        <c:lblOffset val="100"/>
        <c:noMultiLvlLbl val="0"/>
      </c:catAx>
      <c:valAx>
        <c:axId val="6161190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16115992"/>
        <c:crosses val="autoZero"/>
        <c:crossBetween val="between"/>
        <c:minorUnit val="2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235412008891"/>
          <c:y val="0.0410109296916489"/>
          <c:w val="0.846074266136555"/>
          <c:h val="0.91797814061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74000">
                  <a:schemeClr val="accent4">
                    <a:lumMod val="40000"/>
                    <a:lumOff val="60000"/>
                  </a:schemeClr>
                </a:gs>
                <a:gs pos="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6.5</c:v>
                </c:pt>
                <c:pt idx="1">
                  <c:v>6.6</c:v>
                </c:pt>
                <c:pt idx="2">
                  <c:v>5.5</c:v>
                </c:pt>
                <c:pt idx="3">
                  <c:v>7.1</c:v>
                </c:pt>
                <c:pt idx="4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6142936"/>
        <c:axId val="616145944"/>
      </c:barChart>
      <c:catAx>
        <c:axId val="616142936"/>
        <c:scaling>
          <c:orientation val="minMax"/>
        </c:scaling>
        <c:delete val="1"/>
        <c:axPos val="b"/>
        <c:majorTickMark val="out"/>
        <c:minorTickMark val="none"/>
        <c:tickLblPos val="nextTo"/>
        <c:crossAx val="616145944"/>
        <c:crosses val="autoZero"/>
        <c:auto val="1"/>
        <c:lblAlgn val="ctr"/>
        <c:lblOffset val="100"/>
        <c:noMultiLvlLbl val="0"/>
      </c:catAx>
      <c:valAx>
        <c:axId val="6161459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16142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DC75E-0879-204A-92F8-0D16DC2E84BF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23A4F-8F99-994D-B993-06874C790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3598-0234-7C42-BAA1-57FDD7654E03}" type="datetimeFigureOut">
              <a:rPr lang="en-US" smtClean="0"/>
              <a:pPr/>
              <a:t>4/18/11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21A9-0CEE-9E40-A9F9-9C0A7E077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7671196-2AC1-5647-9243-59E9F4072E5A}" type="datetime1">
              <a:rPr lang="en-US"/>
              <a:pPr>
                <a:defRPr/>
              </a:pPr>
              <a:t>4/18/11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3850F99-DB30-F943-82D9-F6CEB8CF0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64112663-792B-0947-8CBE-F94D44C6AC5B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239144A-8220-3C4B-A0BD-F6CEDCADB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811D4-469D-6447-8391-90AEC578B8C2}" type="datetime1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54000" y="6553200"/>
            <a:ext cx="17430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3B6D1"/>
                </a:solidFill>
                <a:ea typeface="ＭＳ Ｐゴシック" charset="-128"/>
                <a:cs typeface="Arial"/>
              </a:rPr>
              <a:t>CONFIDENTIAL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58200" y="6553200"/>
            <a:ext cx="533400" cy="2540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F7D700B-E6E6-EB4E-B723-817EAB0EFD88}" type="slidenum">
              <a:rPr lang="en-US" sz="1000">
                <a:solidFill>
                  <a:srgbClr val="83B6D1"/>
                </a:solidFill>
                <a:ea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3B6D1"/>
              </a:solidFill>
              <a:ea typeface="Arial" charset="0"/>
              <a:cs typeface="Arial" charset="0"/>
            </a:endParaRPr>
          </a:p>
        </p:txBody>
      </p:sp>
      <p:pic>
        <p:nvPicPr>
          <p:cNvPr id="1028" name="Picture 4" descr="P2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367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iWireLogoBlueNode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6615113"/>
            <a:ext cx="1778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P2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JiWireLogo™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075" y="3335338"/>
            <a:ext cx="17573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7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618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ass-MediaKit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9"/>
            <a:ext cx="9321618" cy="6079316"/>
          </a:xfrm>
          <a:prstGeom prst="rect">
            <a:avLst/>
          </a:prstGeom>
        </p:spPr>
      </p:pic>
      <p:pic>
        <p:nvPicPr>
          <p:cNvPr id="9" name="Picture 8" descr="6a00d8341cb18653ef01348822be32970c-320w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4695"/>
            <a:ext cx="1918652" cy="1918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618" y="6069837"/>
            <a:ext cx="359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E9921"/>
                </a:solidFill>
                <a:latin typeface="Arial"/>
                <a:cs typeface="Arial"/>
              </a:rPr>
              <a:t>Case Study</a:t>
            </a:r>
            <a:endParaRPr lang="en-US" sz="4000" b="1" dirty="0">
              <a:solidFill>
                <a:srgbClr val="FE992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nsightsQ4-2010-Chart-SXS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248"/>
            <a:ext cx="9144000" cy="4838801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Campaign Insights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Proximity Marketing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5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5472375"/>
              </p:ext>
            </p:extLst>
          </p:nvPr>
        </p:nvGraphicFramePr>
        <p:xfrm>
          <a:off x="1385173" y="1167196"/>
          <a:ext cx="7074360" cy="471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35101" y="4469114"/>
            <a:ext cx="5644807" cy="1588"/>
          </a:xfrm>
          <a:prstGeom prst="line">
            <a:avLst/>
          </a:prstGeom>
          <a:ln w="57150" cmpd="sng">
            <a:solidFill>
              <a:srgbClr val="5BBB3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1482712" y="2102801"/>
            <a:ext cx="306146" cy="22911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82" y="2546562"/>
            <a:ext cx="9603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5BBB2F"/>
                </a:solidFill>
                <a:latin typeface="Arial"/>
              </a:rPr>
              <a:t>2.9x</a:t>
            </a:r>
            <a:endParaRPr lang="en-US" sz="3200" dirty="0">
              <a:solidFill>
                <a:srgbClr val="5BBB2F"/>
              </a:solidFill>
              <a:latin typeface="Arial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6145279" y="3544257"/>
            <a:ext cx="169697" cy="8067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4075" y="2783888"/>
            <a:ext cx="9603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5BBB2F"/>
                </a:solidFill>
                <a:latin typeface="Arial"/>
              </a:rPr>
              <a:t>1.6x</a:t>
            </a:r>
            <a:endParaRPr lang="en-US" sz="3200" dirty="0">
              <a:solidFill>
                <a:srgbClr val="5BBB2F"/>
              </a:solidFill>
              <a:latin typeface="Arial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5898260" y="3368664"/>
            <a:ext cx="247019" cy="5789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9676" y="57132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1</a:t>
            </a:r>
            <a:endParaRPr lang="en-US" sz="24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695" y="57132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2436" y="57132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0029" y="571325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10</a:t>
            </a:r>
            <a:endParaRPr lang="en-US" sz="24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9076" y="571325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20</a:t>
            </a:r>
            <a:endParaRPr lang="en-US" sz="24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1168" y="6109772"/>
            <a:ext cx="494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Proximity to Store Location (miles)</a:t>
            </a:r>
            <a:endParaRPr lang="en-US" sz="2400" i="1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3134" y="801595"/>
            <a:ext cx="249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Expansion Rate</a:t>
            </a:r>
            <a:endParaRPr lang="en-US" sz="2400" b="1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09" y="17439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82766" y="1167196"/>
            <a:ext cx="1076768" cy="4716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Strong Performance at Broad Distances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8797" y="4164639"/>
            <a:ext cx="177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Performance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47326" y="4890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5908" y="515123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1</a:t>
            </a:r>
            <a:endParaRPr lang="en-US" sz="20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2174" y="515123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93160" y="515123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14766" y="5151238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10</a:t>
            </a:r>
            <a:endParaRPr lang="en-US" sz="20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3895" y="5151238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20</a:t>
            </a:r>
            <a:endParaRPr lang="en-US" sz="20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330" y="5657979"/>
            <a:ext cx="335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Store Proximity (miles)</a:t>
            </a:r>
            <a:endParaRPr lang="en-US" sz="2400" i="1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1200" y="1416816"/>
            <a:ext cx="394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Post-Expansion Engagement Rate</a:t>
            </a:r>
            <a:endParaRPr lang="en-US" b="1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355230" y="1755013"/>
          <a:ext cx="4547311" cy="339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Rectangle 44"/>
          <p:cNvSpPr/>
          <p:nvPr/>
        </p:nvSpPr>
        <p:spPr>
          <a:xfrm>
            <a:off x="4088566" y="1755013"/>
            <a:ext cx="813975" cy="3857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hart 46"/>
          <p:cNvGraphicFramePr/>
          <p:nvPr/>
        </p:nvGraphicFramePr>
        <p:xfrm>
          <a:off x="4809551" y="1763832"/>
          <a:ext cx="4620410" cy="340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038031" y="5657979"/>
            <a:ext cx="335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Store Proximity (miles)</a:t>
            </a:r>
            <a:endParaRPr lang="en-US" sz="2400" i="1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3841" y="1384495"/>
            <a:ext cx="38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Custom Engagements (</a:t>
            </a:r>
            <a:r>
              <a:rPr lang="en-US" b="1" dirty="0" err="1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e.g</a:t>
            </a:r>
            <a:r>
              <a:rPr lang="en-US" b="1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 Video)</a:t>
            </a:r>
            <a:endParaRPr lang="en-US" b="1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3514" y="515123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1</a:t>
            </a:r>
            <a:endParaRPr lang="en-US" sz="20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60401" y="515123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26482" y="515123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22378" y="5151238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10</a:t>
            </a:r>
            <a:endParaRPr lang="en-US" sz="20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4243" y="5151238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7F7F7F"/>
                </a:solidFill>
                <a:latin typeface="Arial"/>
                <a:ea typeface="+mn-ea"/>
                <a:cs typeface="+mn-cs"/>
              </a:rPr>
              <a:t>20</a:t>
            </a:r>
            <a:endParaRPr lang="en-US" sz="2000" dirty="0">
              <a:solidFill>
                <a:srgbClr val="7F7F7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30025" y="1755013"/>
            <a:ext cx="813975" cy="3857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Strong Performance at Broad Distances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02514" y="2976693"/>
            <a:ext cx="2444317" cy="655418"/>
          </a:xfrm>
          <a:prstGeom prst="ellipse">
            <a:avLst/>
          </a:prstGeom>
          <a:noFill/>
          <a:ln w="57150" cmpd="sng">
            <a:solidFill>
              <a:srgbClr val="5BBB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9943366">
            <a:off x="5983262" y="2432711"/>
            <a:ext cx="2444317" cy="655418"/>
          </a:xfrm>
          <a:prstGeom prst="ellipse">
            <a:avLst/>
          </a:prstGeom>
          <a:noFill/>
          <a:ln w="57150" cmpd="sng">
            <a:solidFill>
              <a:srgbClr val="5BBB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792133" y="1540933"/>
            <a:ext cx="3437467" cy="4741334"/>
          </a:xfrm>
          <a:prstGeom prst="roundRect">
            <a:avLst>
              <a:gd name="adj" fmla="val 5830"/>
            </a:avLst>
          </a:prstGeom>
          <a:gradFill>
            <a:gsLst>
              <a:gs pos="0">
                <a:schemeClr val="bg1">
                  <a:lumMod val="85000"/>
                  <a:alpha val="8000"/>
                </a:schemeClr>
              </a:gs>
              <a:gs pos="100000">
                <a:schemeClr val="bg1"/>
              </a:gs>
            </a:gsLst>
          </a:gradFill>
          <a:ln w="31750">
            <a:solidFill>
              <a:srgbClr val="83B6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1933" y="1540933"/>
            <a:ext cx="3437467" cy="4741334"/>
          </a:xfrm>
          <a:prstGeom prst="roundRect">
            <a:avLst>
              <a:gd name="adj" fmla="val 5830"/>
            </a:avLst>
          </a:prstGeom>
          <a:gradFill>
            <a:gsLst>
              <a:gs pos="0">
                <a:schemeClr val="bg1">
                  <a:lumMod val="85000"/>
                  <a:alpha val="8000"/>
                </a:schemeClr>
              </a:gs>
              <a:gs pos="100000">
                <a:schemeClr val="bg1"/>
              </a:gs>
            </a:gsLst>
          </a:gradFill>
          <a:ln w="31750">
            <a:solidFill>
              <a:srgbClr val="83B6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6929" y="1024467"/>
            <a:ext cx="218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F7F7F"/>
                </a:solidFill>
              </a:rPr>
              <a:t>Store Detail Views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062" y="1032934"/>
            <a:ext cx="369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Walking/Driving Direction Views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748867"/>
            <a:ext cx="12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3B6D1"/>
                </a:solidFill>
              </a:rPr>
              <a:t>Wi-Fi</a:t>
            </a:r>
            <a:endParaRPr lang="en-US" b="1" dirty="0">
              <a:solidFill>
                <a:srgbClr val="83B6D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748867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3B6D1"/>
                </a:solidFill>
              </a:rPr>
              <a:t>Mobile</a:t>
            </a:r>
            <a:endParaRPr lang="en-US" b="1" dirty="0">
              <a:solidFill>
                <a:srgbClr val="83B6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5748867"/>
            <a:ext cx="126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3B6D1"/>
                </a:solidFill>
              </a:rPr>
              <a:t>Wi-Fi</a:t>
            </a:r>
            <a:endParaRPr lang="en-US" b="1" dirty="0">
              <a:solidFill>
                <a:srgbClr val="83B6D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00" y="5748867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3B6D1"/>
                </a:solidFill>
              </a:rPr>
              <a:t>Mobile</a:t>
            </a:r>
            <a:endParaRPr lang="en-US" b="1" dirty="0">
              <a:solidFill>
                <a:srgbClr val="83B6D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3868" y="1778003"/>
            <a:ext cx="1253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+15%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1778003"/>
            <a:ext cx="127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F497D"/>
                </a:solidFill>
              </a:rPr>
              <a:t>+270%</a:t>
            </a:r>
            <a:endParaRPr lang="en-US" sz="2200" b="1" dirty="0">
              <a:solidFill>
                <a:srgbClr val="1F497D"/>
              </a:solidFill>
            </a:endParaRPr>
          </a:p>
        </p:txBody>
      </p:sp>
      <p:pic>
        <p:nvPicPr>
          <p:cNvPr id="18" name="Picture 17" descr="Chart2.png"/>
          <p:cNvPicPr>
            <a:picLocks noChangeAspect="1"/>
          </p:cNvPicPr>
          <p:nvPr/>
        </p:nvPicPr>
        <p:blipFill>
          <a:blip r:embed="rId2"/>
          <a:srcRect l="57811" t="34815" r="2789" b="7778"/>
          <a:stretch>
            <a:fillRect/>
          </a:stretch>
        </p:blipFill>
        <p:spPr>
          <a:xfrm>
            <a:off x="4860598" y="2184401"/>
            <a:ext cx="3233537" cy="3640666"/>
          </a:xfrm>
          <a:prstGeom prst="rect">
            <a:avLst/>
          </a:prstGeom>
        </p:spPr>
      </p:pic>
      <p:pic>
        <p:nvPicPr>
          <p:cNvPr id="19" name="Picture 18" descr="Chart2.png"/>
          <p:cNvPicPr>
            <a:picLocks noChangeAspect="1"/>
          </p:cNvPicPr>
          <p:nvPr/>
        </p:nvPicPr>
        <p:blipFill>
          <a:blip r:embed="rId2"/>
          <a:srcRect l="7871" t="34815" r="52515" b="7778"/>
          <a:stretch>
            <a:fillRect/>
          </a:stretch>
        </p:blipFill>
        <p:spPr>
          <a:xfrm>
            <a:off x="753536" y="2184401"/>
            <a:ext cx="3251200" cy="3640666"/>
          </a:xfrm>
          <a:prstGeom prst="rect">
            <a:avLst/>
          </a:prstGeom>
        </p:spPr>
      </p:pic>
      <p:sp>
        <p:nvSpPr>
          <p:cNvPr id="20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Consumer Activities Differ by Device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5430" y="1082791"/>
            <a:ext cx="2796196" cy="5347969"/>
            <a:chOff x="415430" y="1082791"/>
            <a:chExt cx="2796196" cy="5347969"/>
          </a:xfrm>
        </p:grpSpPr>
        <p:pic>
          <p:nvPicPr>
            <p:cNvPr id="8" name="Picture 7" descr="iPhone4-GAP-AD-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430" y="1082791"/>
              <a:ext cx="2796196" cy="5347969"/>
            </a:xfrm>
            <a:prstGeom prst="rect">
              <a:avLst/>
            </a:prstGeom>
          </p:spPr>
        </p:pic>
        <p:pic>
          <p:nvPicPr>
            <p:cNvPr id="14" name="Picture 13" descr="JiWIre-RedCross-Compass-1.png"/>
            <p:cNvPicPr>
              <a:picLocks noChangeAspect="1"/>
            </p:cNvPicPr>
            <p:nvPr/>
          </p:nvPicPr>
          <p:blipFill>
            <a:blip r:embed="rId3"/>
            <a:srcRect l="8092" t="16332" r="6801" b="16798"/>
            <a:stretch>
              <a:fillRect/>
            </a:stretch>
          </p:blipFill>
          <p:spPr>
            <a:xfrm>
              <a:off x="599751" y="1896119"/>
              <a:ext cx="2429603" cy="365113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51442" y="1090980"/>
            <a:ext cx="2796196" cy="5347969"/>
            <a:chOff x="3251442" y="1090980"/>
            <a:chExt cx="2796196" cy="5347969"/>
          </a:xfrm>
        </p:grpSpPr>
        <p:pic>
          <p:nvPicPr>
            <p:cNvPr id="5" name="Picture 4" descr="iPhone4-GAP-AD-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1442" y="1090980"/>
              <a:ext cx="2796196" cy="5347969"/>
            </a:xfrm>
            <a:prstGeom prst="rect">
              <a:avLst/>
            </a:prstGeom>
          </p:spPr>
        </p:pic>
        <p:pic>
          <p:nvPicPr>
            <p:cNvPr id="16" name="Picture 15" descr="TabbedOut-JiWireCompass-1.png"/>
            <p:cNvPicPr>
              <a:picLocks noChangeAspect="1"/>
            </p:cNvPicPr>
            <p:nvPr/>
          </p:nvPicPr>
          <p:blipFill>
            <a:blip r:embed="rId4"/>
            <a:srcRect l="8506" t="17254" r="7461" b="17182"/>
            <a:stretch>
              <a:fillRect/>
            </a:stretch>
          </p:blipFill>
          <p:spPr>
            <a:xfrm>
              <a:off x="3449652" y="1924776"/>
              <a:ext cx="2452820" cy="366022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87454" y="1090980"/>
            <a:ext cx="2796196" cy="5347969"/>
            <a:chOff x="6087454" y="1090980"/>
            <a:chExt cx="2796196" cy="5347969"/>
          </a:xfrm>
        </p:grpSpPr>
        <p:grpSp>
          <p:nvGrpSpPr>
            <p:cNvPr id="10" name="Group 9"/>
            <p:cNvGrpSpPr/>
            <p:nvPr/>
          </p:nvGrpSpPr>
          <p:grpSpPr>
            <a:xfrm>
              <a:off x="6087454" y="1090980"/>
              <a:ext cx="2796196" cy="5347969"/>
              <a:chOff x="6087454" y="1090980"/>
              <a:chExt cx="2796196" cy="5347969"/>
            </a:xfrm>
          </p:grpSpPr>
          <p:pic>
            <p:nvPicPr>
              <p:cNvPr id="11" name="Picture 10" descr="iPhone4-GAP-AD-17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87454" y="1090980"/>
                <a:ext cx="2796196" cy="5347969"/>
              </a:xfrm>
              <a:prstGeom prst="rect">
                <a:avLst/>
              </a:prstGeom>
            </p:spPr>
          </p:pic>
          <p:pic>
            <p:nvPicPr>
              <p:cNvPr id="12" name="Picture 11" descr="Compass-Gap-Mobile5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0575" y="1996720"/>
                <a:ext cx="2313520" cy="3470280"/>
              </a:xfrm>
              <a:prstGeom prst="rect">
                <a:avLst/>
              </a:prstGeom>
            </p:spPr>
          </p:pic>
        </p:grpSp>
        <p:pic>
          <p:nvPicPr>
            <p:cNvPr id="24" name="Picture 23" descr="location_lis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5327" y="1976409"/>
              <a:ext cx="2335542" cy="3503312"/>
            </a:xfrm>
            <a:prstGeom prst="rect">
              <a:avLst/>
            </a:prstGeom>
          </p:spPr>
        </p:pic>
      </p:grpSp>
      <p:sp>
        <p:nvSpPr>
          <p:cNvPr id="13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Location: For More Than Just Brands &amp; Merchants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assExampla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64012"/>
            <a:ext cx="9143998" cy="4962524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 bwMode="auto">
          <a:xfrm>
            <a:off x="513947" y="228598"/>
            <a:ext cx="7393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CC63F"/>
                </a:solidFill>
                <a:latin typeface="Arial" charset="0"/>
                <a:ea typeface="Calibri" pitchFamily="29" charset="0"/>
                <a:cs typeface="Calibri" pitchFamily="29" charset="0"/>
              </a:rPr>
              <a:t>The Ad Becomes the App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7F7F7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app-like location experience for every brand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CC63F"/>
              </a:solidFill>
              <a:latin typeface="Arial" charset="0"/>
              <a:ea typeface="Calibri" pitchFamily="29" charset="0"/>
              <a:cs typeface="Calibri" pitchFamily="29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8CC63F"/>
              </a:solidFill>
              <a:latin typeface="Arial" charset="0"/>
              <a:ea typeface="Calibri" pitchFamily="29" charset="0"/>
              <a:cs typeface="Calibri" pitchFamily="29" charset="0"/>
            </a:endParaRPr>
          </a:p>
        </p:txBody>
      </p:sp>
      <p:pic>
        <p:nvPicPr>
          <p:cNvPr id="9" name="Picture 8" descr="compass2-S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71" y="8468"/>
            <a:ext cx="1210732" cy="12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 bwMode="auto">
          <a:xfrm>
            <a:off x="2091261" y="14393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CC63F"/>
                </a:solidFill>
                <a:latin typeface="Arial" charset="0"/>
                <a:ea typeface="Calibri" pitchFamily="29" charset="0"/>
                <a:cs typeface="Calibri" pitchFamily="29" charset="0"/>
              </a:rPr>
              <a:t>Extending Location to </a:t>
            </a:r>
            <a:r>
              <a:rPr lang="en-US" sz="2400" i="1" dirty="0">
                <a:solidFill>
                  <a:srgbClr val="8CC63F"/>
                </a:solidFill>
                <a:latin typeface="Arial" charset="0"/>
                <a:ea typeface="Calibri" pitchFamily="29" charset="0"/>
                <a:cs typeface="Calibri" pitchFamily="29" charset="0"/>
              </a:rPr>
              <a:t>All</a:t>
            </a:r>
            <a:r>
              <a:rPr lang="en-US" sz="2400" dirty="0">
                <a:solidFill>
                  <a:srgbClr val="8CC63F"/>
                </a:solidFill>
                <a:latin typeface="Arial" charset="0"/>
                <a:ea typeface="Calibri" pitchFamily="29" charset="0"/>
                <a:cs typeface="Calibri" pitchFamily="29" charset="0"/>
              </a:rPr>
              <a:t> Companies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CC63F"/>
              </a:solidFill>
              <a:latin typeface="Arial" charset="0"/>
              <a:ea typeface="Calibri" pitchFamily="29" charset="0"/>
              <a:cs typeface="Calibri" pitchFamily="29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2036271"/>
            <a:ext cx="4721305" cy="4449437"/>
            <a:chOff x="137616" y="2209816"/>
            <a:chExt cx="4021964" cy="3790366"/>
          </a:xfrm>
        </p:grpSpPr>
        <p:pic>
          <p:nvPicPr>
            <p:cNvPr id="5" name="Picture 6" descr="JiWire-Compass-UserFlow-Mobile-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37616" y="2209817"/>
              <a:ext cx="2211046" cy="379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JiWire-Compass-UserFlow-Mobile-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948533" y="2209816"/>
              <a:ext cx="2211047" cy="37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446" y="2260365"/>
            <a:ext cx="1130300" cy="113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1689" y="2170632"/>
            <a:ext cx="2608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3B6D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Any Brand Location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Your Stores or Where Your Product is Sold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102" y="3571188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4438" y="3597013"/>
            <a:ext cx="2608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3B6D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Product Availability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Over 3M products pre-integrated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101" y="4870197"/>
            <a:ext cx="1143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7505" y="4906524"/>
            <a:ext cx="2774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3B6D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Directions for Each User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Convert to drive In-Store Sales</a:t>
            </a:r>
          </a:p>
        </p:txBody>
      </p:sp>
      <p:pic>
        <p:nvPicPr>
          <p:cNvPr id="14" name="Picture 13" descr="compass2-SM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271" y="8468"/>
            <a:ext cx="1210732" cy="1210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062" y="1196584"/>
            <a:ext cx="82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F7F7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75% of Fortune 500 companies don’t have physical stores</a:t>
            </a:r>
          </a:p>
        </p:txBody>
      </p:sp>
    </p:spTree>
    <p:extLst>
      <p:ext uri="{BB962C8B-B14F-4D97-AF65-F5344CB8AC3E}">
        <p14:creationId xmlns:p14="http://schemas.microsoft.com/office/powerpoint/2010/main" val="330032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SF-Ma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8" y="1092204"/>
            <a:ext cx="7934372" cy="546946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688420" y="1625600"/>
            <a:ext cx="3308351" cy="3308351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71800" y="1477428"/>
            <a:ext cx="3077637" cy="307763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57088" y="2652174"/>
            <a:ext cx="3507312" cy="350731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ap_10010_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035" y="2809094"/>
            <a:ext cx="541868" cy="494748"/>
          </a:xfrm>
          <a:prstGeom prst="rect">
            <a:avLst/>
          </a:prstGeom>
        </p:spPr>
      </p:pic>
      <p:pic>
        <p:nvPicPr>
          <p:cNvPr id="19" name="Picture 18" descr="Gap_10010_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35" y="2529694"/>
            <a:ext cx="541868" cy="494748"/>
          </a:xfrm>
          <a:prstGeom prst="rect">
            <a:avLst/>
          </a:prstGeom>
        </p:spPr>
      </p:pic>
      <p:pic>
        <p:nvPicPr>
          <p:cNvPr id="20" name="Picture 19" descr="Gap_10010_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635" y="3943629"/>
            <a:ext cx="541868" cy="494748"/>
          </a:xfrm>
          <a:prstGeom prst="rect">
            <a:avLst/>
          </a:prstGeom>
        </p:spPr>
      </p:pic>
      <p:grpSp>
        <p:nvGrpSpPr>
          <p:cNvPr id="2" name="Group 84"/>
          <p:cNvGrpSpPr/>
          <p:nvPr/>
        </p:nvGrpSpPr>
        <p:grpSpPr>
          <a:xfrm>
            <a:off x="848930" y="1871135"/>
            <a:ext cx="1890792" cy="3914947"/>
            <a:chOff x="848930" y="1871135"/>
            <a:chExt cx="1890792" cy="3914947"/>
          </a:xfrm>
        </p:grpSpPr>
        <p:pic>
          <p:nvPicPr>
            <p:cNvPr id="52" name="Picture 51" descr="MacBoo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930" y="1871135"/>
              <a:ext cx="1890792" cy="1032932"/>
            </a:xfrm>
            <a:prstGeom prst="rect">
              <a:avLst/>
            </a:prstGeom>
          </p:spPr>
        </p:pic>
        <p:pic>
          <p:nvPicPr>
            <p:cNvPr id="53" name="Picture 52" descr="Screen shot 2010-04-08 at 3.11.47 PM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3057" y="3043768"/>
              <a:ext cx="1062538" cy="1316566"/>
            </a:xfrm>
            <a:prstGeom prst="rect">
              <a:avLst/>
            </a:prstGeom>
          </p:spPr>
        </p:pic>
        <p:pic>
          <p:nvPicPr>
            <p:cNvPr id="55" name="Picture 54" descr="iPhone4.png"/>
            <p:cNvPicPr>
              <a:picLocks noChangeAspect="1"/>
            </p:cNvPicPr>
            <p:nvPr/>
          </p:nvPicPr>
          <p:blipFill>
            <a:blip r:embed="rId6"/>
            <a:srcRect r="18165"/>
            <a:stretch>
              <a:fillRect/>
            </a:stretch>
          </p:blipFill>
          <p:spPr>
            <a:xfrm>
              <a:off x="1427110" y="4504268"/>
              <a:ext cx="698023" cy="1281814"/>
            </a:xfrm>
            <a:prstGeom prst="rect">
              <a:avLst/>
            </a:prstGeom>
          </p:spPr>
        </p:pic>
      </p:grpSp>
      <p:cxnSp>
        <p:nvCxnSpPr>
          <p:cNvPr id="59" name="Straight Arrow Connector 58"/>
          <p:cNvCxnSpPr/>
          <p:nvPr/>
        </p:nvCxnSpPr>
        <p:spPr>
          <a:xfrm>
            <a:off x="2125133" y="2573867"/>
            <a:ext cx="1600200" cy="711200"/>
          </a:xfrm>
          <a:prstGeom prst="straightConnector1">
            <a:avLst/>
          </a:prstGeom>
          <a:ln cap="rnd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972733" y="3471333"/>
            <a:ext cx="1744134" cy="304800"/>
          </a:xfrm>
          <a:prstGeom prst="straightConnector1">
            <a:avLst/>
          </a:prstGeom>
          <a:ln cap="rnd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964267" y="3657600"/>
            <a:ext cx="1845733" cy="1557867"/>
          </a:xfrm>
          <a:prstGeom prst="straightConnector1">
            <a:avLst/>
          </a:prstGeom>
          <a:ln cap="rnd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8"/>
          <p:cNvGrpSpPr/>
          <p:nvPr/>
        </p:nvGrpSpPr>
        <p:grpSpPr>
          <a:xfrm>
            <a:off x="3484037" y="1837266"/>
            <a:ext cx="4176890" cy="4099984"/>
            <a:chOff x="3484037" y="1837266"/>
            <a:chExt cx="4176890" cy="4099984"/>
          </a:xfrm>
        </p:grpSpPr>
        <p:pic>
          <p:nvPicPr>
            <p:cNvPr id="30" name="Picture 29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30704" y="3835400"/>
              <a:ext cx="409223" cy="306917"/>
            </a:xfrm>
            <a:prstGeom prst="rect">
              <a:avLst/>
            </a:prstGeom>
          </p:spPr>
        </p:pic>
        <p:pic>
          <p:nvPicPr>
            <p:cNvPr id="31" name="Picture 30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4237" y="3149600"/>
              <a:ext cx="409223" cy="306917"/>
            </a:xfrm>
            <a:prstGeom prst="rect">
              <a:avLst/>
            </a:prstGeom>
          </p:spPr>
        </p:pic>
        <p:pic>
          <p:nvPicPr>
            <p:cNvPr id="32" name="Picture 31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8570" y="3767667"/>
              <a:ext cx="409223" cy="306917"/>
            </a:xfrm>
            <a:prstGeom prst="rect">
              <a:avLst/>
            </a:prstGeom>
          </p:spPr>
        </p:pic>
        <p:pic>
          <p:nvPicPr>
            <p:cNvPr id="33" name="Picture 32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2370" y="4309533"/>
              <a:ext cx="409223" cy="306917"/>
            </a:xfrm>
            <a:prstGeom prst="rect">
              <a:avLst/>
            </a:prstGeom>
          </p:spPr>
        </p:pic>
        <p:pic>
          <p:nvPicPr>
            <p:cNvPr id="34" name="Picture 33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8770" y="4732866"/>
              <a:ext cx="409223" cy="306917"/>
            </a:xfrm>
            <a:prstGeom prst="rect">
              <a:avLst/>
            </a:prstGeom>
          </p:spPr>
        </p:pic>
        <p:pic>
          <p:nvPicPr>
            <p:cNvPr id="35" name="Picture 34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1637" y="3386666"/>
              <a:ext cx="409223" cy="306917"/>
            </a:xfrm>
            <a:prstGeom prst="rect">
              <a:avLst/>
            </a:prstGeom>
          </p:spPr>
        </p:pic>
        <p:pic>
          <p:nvPicPr>
            <p:cNvPr id="36" name="Picture 35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91660" y="3225801"/>
              <a:ext cx="589844" cy="442382"/>
            </a:xfrm>
            <a:prstGeom prst="rect">
              <a:avLst/>
            </a:prstGeom>
          </p:spPr>
        </p:pic>
        <p:pic>
          <p:nvPicPr>
            <p:cNvPr id="58" name="Picture 57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2437" y="4961466"/>
              <a:ext cx="409223" cy="306917"/>
            </a:xfrm>
            <a:prstGeom prst="rect">
              <a:avLst/>
            </a:prstGeom>
          </p:spPr>
        </p:pic>
        <p:pic>
          <p:nvPicPr>
            <p:cNvPr id="61" name="Picture 60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1704" y="3649133"/>
              <a:ext cx="409223" cy="306917"/>
            </a:xfrm>
            <a:prstGeom prst="rect">
              <a:avLst/>
            </a:prstGeom>
          </p:spPr>
        </p:pic>
        <p:pic>
          <p:nvPicPr>
            <p:cNvPr id="63" name="Picture 62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6637" y="2167466"/>
              <a:ext cx="409223" cy="306917"/>
            </a:xfrm>
            <a:prstGeom prst="rect">
              <a:avLst/>
            </a:prstGeom>
          </p:spPr>
        </p:pic>
        <p:pic>
          <p:nvPicPr>
            <p:cNvPr id="70" name="Picture 69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2703" y="5630333"/>
              <a:ext cx="409223" cy="306917"/>
            </a:xfrm>
            <a:prstGeom prst="rect">
              <a:avLst/>
            </a:prstGeom>
          </p:spPr>
        </p:pic>
        <p:pic>
          <p:nvPicPr>
            <p:cNvPr id="71" name="Picture 70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3969" y="5461000"/>
              <a:ext cx="409223" cy="306917"/>
            </a:xfrm>
            <a:prstGeom prst="rect">
              <a:avLst/>
            </a:prstGeom>
          </p:spPr>
        </p:pic>
        <p:pic>
          <p:nvPicPr>
            <p:cNvPr id="72" name="Picture 71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1302" y="4199466"/>
              <a:ext cx="409223" cy="306917"/>
            </a:xfrm>
            <a:prstGeom prst="rect">
              <a:avLst/>
            </a:prstGeom>
          </p:spPr>
        </p:pic>
        <p:pic>
          <p:nvPicPr>
            <p:cNvPr id="73" name="Picture 72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2" y="2345266"/>
              <a:ext cx="409223" cy="306917"/>
            </a:xfrm>
            <a:prstGeom prst="rect">
              <a:avLst/>
            </a:prstGeom>
          </p:spPr>
        </p:pic>
        <p:pic>
          <p:nvPicPr>
            <p:cNvPr id="75" name="Picture 74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904" y="1837266"/>
              <a:ext cx="409223" cy="306917"/>
            </a:xfrm>
            <a:prstGeom prst="rect">
              <a:avLst/>
            </a:prstGeom>
          </p:spPr>
        </p:pic>
        <p:pic>
          <p:nvPicPr>
            <p:cNvPr id="76" name="Picture 75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4037" y="2252132"/>
              <a:ext cx="409223" cy="306917"/>
            </a:xfrm>
            <a:prstGeom prst="rect">
              <a:avLst/>
            </a:prstGeom>
          </p:spPr>
        </p:pic>
        <p:pic>
          <p:nvPicPr>
            <p:cNvPr id="77" name="Picture 76" descr="Gap&amp;Rays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8771" y="1871132"/>
              <a:ext cx="409223" cy="306917"/>
            </a:xfrm>
            <a:prstGeom prst="rect">
              <a:avLst/>
            </a:prstGeom>
          </p:spPr>
        </p:pic>
      </p:grpSp>
      <p:pic>
        <p:nvPicPr>
          <p:cNvPr id="82" name="Picture 81" descr="iPhone4.png"/>
          <p:cNvPicPr>
            <a:picLocks noChangeAspect="1"/>
          </p:cNvPicPr>
          <p:nvPr/>
        </p:nvPicPr>
        <p:blipFill>
          <a:blip r:embed="rId6"/>
          <a:srcRect r="18165"/>
          <a:stretch>
            <a:fillRect/>
          </a:stretch>
        </p:blipFill>
        <p:spPr>
          <a:xfrm>
            <a:off x="7604926" y="1778000"/>
            <a:ext cx="974662" cy="1789816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rot="10800000" flipV="1">
            <a:off x="6673853" y="2810933"/>
            <a:ext cx="1157814" cy="838200"/>
          </a:xfrm>
          <a:prstGeom prst="straightConnector1">
            <a:avLst/>
          </a:prstGeom>
          <a:ln cap="rnd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86"/>
          <p:cNvGrpSpPr/>
          <p:nvPr/>
        </p:nvGrpSpPr>
        <p:grpSpPr>
          <a:xfrm>
            <a:off x="3399370" y="2876550"/>
            <a:ext cx="3258054" cy="2648454"/>
            <a:chOff x="3399370" y="2876550"/>
            <a:chExt cx="3258054" cy="2648454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704170" y="37846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856570" y="39370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980520" y="405765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656670" y="44069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526620" y="33782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609170" y="436245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520270" y="50419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040720" y="499745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399370" y="33020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145620" y="287655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754970" y="305435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517220" y="36830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358470" y="47371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580470" y="53848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4008970" y="4089400"/>
              <a:ext cx="140204" cy="14020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GAP and JiWire Compass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Location-Based Advertising on Any Device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768237" y="4428856"/>
            <a:ext cx="5021408" cy="920802"/>
            <a:chOff x="3768237" y="4411810"/>
            <a:chExt cx="5021408" cy="920802"/>
          </a:xfrm>
        </p:grpSpPr>
        <p:pic>
          <p:nvPicPr>
            <p:cNvPr id="18" name="Picture 17" descr="320x50_o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8237" y="4411810"/>
              <a:ext cx="5021408" cy="784595"/>
            </a:xfrm>
            <a:prstGeom prst="rect">
              <a:avLst/>
            </a:prstGeom>
          </p:spPr>
        </p:pic>
        <p:pic>
          <p:nvPicPr>
            <p:cNvPr id="61" name="Picture 60" descr="CompassCorner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899" y="4411810"/>
              <a:ext cx="911209" cy="920802"/>
            </a:xfrm>
            <a:prstGeom prst="rect">
              <a:avLst/>
            </a:prstGeom>
          </p:spPr>
        </p:pic>
      </p:grpSp>
      <p:pic>
        <p:nvPicPr>
          <p:cNvPr id="58" name="Picture 57" descr="iPhone4-GAP-AD-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11" y="999064"/>
            <a:ext cx="2821374" cy="5486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68237" y="3310660"/>
            <a:ext cx="5021408" cy="920802"/>
            <a:chOff x="3768237" y="3310660"/>
            <a:chExt cx="5021408" cy="920802"/>
          </a:xfrm>
        </p:grpSpPr>
        <p:pic>
          <p:nvPicPr>
            <p:cNvPr id="14" name="Picture 13" descr="320x50_o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8237" y="3310660"/>
              <a:ext cx="5021408" cy="784595"/>
            </a:xfrm>
            <a:prstGeom prst="rect">
              <a:avLst/>
            </a:prstGeom>
          </p:spPr>
        </p:pic>
        <p:pic>
          <p:nvPicPr>
            <p:cNvPr id="59" name="Picture 58" descr="CompassCorner-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2899" y="3310660"/>
              <a:ext cx="911210" cy="92080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880600" y="440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320x50_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37" y="2204487"/>
            <a:ext cx="5021408" cy="7845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914" y="2238708"/>
            <a:ext cx="2467110" cy="622745"/>
          </a:xfrm>
          <a:prstGeom prst="rect">
            <a:avLst/>
          </a:prstGeom>
          <a:noFill/>
          <a:ln w="57150" cmpd="sng">
            <a:solidFill>
              <a:srgbClr val="5BBB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GAP and JiWire Compass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Mobile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51442" y="1090980"/>
            <a:ext cx="2796196" cy="5347969"/>
            <a:chOff x="3251442" y="1090980"/>
            <a:chExt cx="2796196" cy="5347969"/>
          </a:xfrm>
        </p:grpSpPr>
        <p:pic>
          <p:nvPicPr>
            <p:cNvPr id="15" name="Picture 14" descr="iPhone4-GAP-AD-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1442" y="1090980"/>
              <a:ext cx="2796196" cy="5347969"/>
            </a:xfrm>
            <a:prstGeom prst="rect">
              <a:avLst/>
            </a:prstGeom>
          </p:spPr>
        </p:pic>
        <p:pic>
          <p:nvPicPr>
            <p:cNvPr id="20" name="Picture 19" descr="Compass-Gap-Mobile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68" y="1996720"/>
              <a:ext cx="2313520" cy="34702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15430" y="1082791"/>
            <a:ext cx="2796196" cy="5347969"/>
            <a:chOff x="415430" y="1082791"/>
            <a:chExt cx="2796196" cy="5347969"/>
          </a:xfrm>
        </p:grpSpPr>
        <p:pic>
          <p:nvPicPr>
            <p:cNvPr id="19" name="Picture 18" descr="iPhone4-GAP-AD-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430" y="1082791"/>
              <a:ext cx="2796196" cy="5347969"/>
            </a:xfrm>
            <a:prstGeom prst="rect">
              <a:avLst/>
            </a:prstGeom>
          </p:spPr>
        </p:pic>
        <p:pic>
          <p:nvPicPr>
            <p:cNvPr id="21" name="Picture 20" descr="Compass-Gap-Mobile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156" y="1988531"/>
              <a:ext cx="2313520" cy="347028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087454" y="1090980"/>
            <a:ext cx="2796196" cy="5347969"/>
            <a:chOff x="6087454" y="1090980"/>
            <a:chExt cx="2796196" cy="5347969"/>
          </a:xfrm>
        </p:grpSpPr>
        <p:pic>
          <p:nvPicPr>
            <p:cNvPr id="16" name="Picture 15" descr="iPhone4-GAP-AD-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7454" y="1090980"/>
              <a:ext cx="2796196" cy="5347969"/>
            </a:xfrm>
            <a:prstGeom prst="rect">
              <a:avLst/>
            </a:prstGeom>
          </p:spPr>
        </p:pic>
        <p:pic>
          <p:nvPicPr>
            <p:cNvPr id="11" name="Picture 10" descr="Compass-Gap-Mobile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75" y="1996720"/>
              <a:ext cx="2313520" cy="3470280"/>
            </a:xfrm>
            <a:prstGeom prst="rect">
              <a:avLst/>
            </a:prstGeom>
          </p:spPr>
        </p:pic>
      </p:grpSp>
      <p:sp>
        <p:nvSpPr>
          <p:cNvPr id="18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GAP and JiWire Compass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Mobile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ap-Compass-WiF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8" y="1134531"/>
            <a:ext cx="3780153" cy="2736436"/>
          </a:xfrm>
          <a:prstGeom prst="rect">
            <a:avLst/>
          </a:prstGeom>
          <a:effectLst>
            <a:outerShdw blurRad="1524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300x250_MWG_Laur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83" y="2171516"/>
            <a:ext cx="3234266" cy="269522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16"/>
          <p:cNvGrpSpPr/>
          <p:nvPr/>
        </p:nvGrpSpPr>
        <p:grpSpPr>
          <a:xfrm>
            <a:off x="4047605" y="3071805"/>
            <a:ext cx="3234266" cy="2695222"/>
            <a:chOff x="1848556" y="2064456"/>
            <a:chExt cx="3234266" cy="2695222"/>
          </a:xfrm>
        </p:grpSpPr>
        <p:pic>
          <p:nvPicPr>
            <p:cNvPr id="10" name="Picture 9" descr="300x250_MWG_Laure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556" y="2064456"/>
              <a:ext cx="3234266" cy="269522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CompassCorner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5449" y="2065696"/>
              <a:ext cx="1206835" cy="12195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7"/>
          <p:cNvGrpSpPr/>
          <p:nvPr/>
        </p:nvGrpSpPr>
        <p:grpSpPr>
          <a:xfrm>
            <a:off x="5752227" y="3970512"/>
            <a:ext cx="3234266" cy="2696804"/>
            <a:chOff x="3553178" y="2963163"/>
            <a:chExt cx="3234266" cy="2696804"/>
          </a:xfrm>
        </p:grpSpPr>
        <p:pic>
          <p:nvPicPr>
            <p:cNvPr id="13" name="Picture 12" descr="300x250_MWG_Laure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178" y="2964745"/>
              <a:ext cx="3234266" cy="269522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CompassCorner-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7249" y="2963163"/>
              <a:ext cx="1206835" cy="12195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GAP and JiWire Compass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Cross-Channel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6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P-CompassDemo-WiFi-2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33" y="1049866"/>
            <a:ext cx="7071482" cy="5342466"/>
          </a:xfrm>
          <a:prstGeom prst="rect">
            <a:avLst/>
          </a:prstGeom>
        </p:spPr>
      </p:pic>
      <p:pic>
        <p:nvPicPr>
          <p:cNvPr id="10" name="Picture 9" descr="GAP-CompassDemo-WiFi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33" y="1049866"/>
            <a:ext cx="7071482" cy="5342466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 bwMode="auto">
          <a:xfrm>
            <a:off x="1797048" y="119160"/>
            <a:ext cx="7266692" cy="7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GAP and JiWire Compass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CC63F"/>
                </a:solidFill>
                <a:cs typeface="Arial" charset="0"/>
              </a:rPr>
              <a:t>Cross-Channel</a:t>
            </a:r>
            <a:endParaRPr lang="en-US" dirty="0">
              <a:solidFill>
                <a:srgbClr val="7F7F7F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CC6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236136" y="1602322"/>
            <a:ext cx="6705599" cy="3064935"/>
          </a:xfrm>
          <a:prstGeom prst="roundRect">
            <a:avLst>
              <a:gd name="adj" fmla="val 455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31750">
            <a:solidFill>
              <a:srgbClr val="83B6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 bwMode="auto">
          <a:xfrm>
            <a:off x="2023535" y="1778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CC63F"/>
                </a:solidFill>
                <a:ea typeface="Calibri" pitchFamily="29" charset="0"/>
                <a:cs typeface="Calibri" pitchFamily="29" charset="0"/>
              </a:rPr>
              <a:t>Overall Compass Results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CC63F"/>
              </a:solidFill>
              <a:ea typeface="Calibri" pitchFamily="29" charset="0"/>
              <a:cs typeface="Calibri" pitchFamily="29" charset="0"/>
            </a:endParaRPr>
          </a:p>
        </p:txBody>
      </p:sp>
      <p:sp>
        <p:nvSpPr>
          <p:cNvPr id="4" name="Content Placeholder 24"/>
          <p:cNvSpPr txBox="1">
            <a:spLocks/>
          </p:cNvSpPr>
          <p:nvPr/>
        </p:nvSpPr>
        <p:spPr bwMode="auto">
          <a:xfrm>
            <a:off x="0" y="1106640"/>
            <a:ext cx="9144000" cy="3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83B6D1"/>
                </a:solidFill>
                <a:ea typeface="Arial" pitchFamily="29" charset="0"/>
                <a:cs typeface="Arial" pitchFamily="29" charset="0"/>
              </a:rPr>
              <a:t>Advertisers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044" y="1883158"/>
            <a:ext cx="1710045" cy="547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48" y="1906650"/>
            <a:ext cx="1381317" cy="60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07" y="2825252"/>
            <a:ext cx="1078777" cy="682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411" y="2895255"/>
            <a:ext cx="952446" cy="625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663" y="1825261"/>
            <a:ext cx="705107" cy="705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561" y="3002583"/>
            <a:ext cx="2166251" cy="3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108" y="3776293"/>
            <a:ext cx="1409791" cy="663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8727" y="3970974"/>
            <a:ext cx="2594451" cy="4981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9327" y="5659490"/>
            <a:ext cx="217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Click-Through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3636" y="5659490"/>
            <a:ext cx="234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Take Multiple Actions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1343" y="5659490"/>
            <a:ext cx="228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Average Time Spent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362" y="5006011"/>
            <a:ext cx="216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CC63F"/>
                </a:solidFill>
              </a:rPr>
              <a:t>3X higher</a:t>
            </a:r>
            <a:endParaRPr lang="en-US" sz="3600" dirty="0">
              <a:solidFill>
                <a:srgbClr val="8CC63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3496" y="5006011"/>
            <a:ext cx="110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CC63F"/>
                </a:solidFill>
              </a:rPr>
              <a:t>25%</a:t>
            </a:r>
            <a:endParaRPr lang="en-US" sz="3600" dirty="0">
              <a:solidFill>
                <a:srgbClr val="8CC63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4251" y="5006011"/>
            <a:ext cx="222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CC63F"/>
                </a:solidFill>
              </a:rPr>
              <a:t>&gt;1 Minute</a:t>
            </a:r>
            <a:endParaRPr lang="en-US" sz="3600" dirty="0">
              <a:solidFill>
                <a:srgbClr val="8CC63F"/>
              </a:solidFill>
            </a:endParaRPr>
          </a:p>
        </p:txBody>
      </p:sp>
      <p:pic>
        <p:nvPicPr>
          <p:cNvPr id="23" name="Picture 22" descr="compass2-SM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3271" y="8468"/>
            <a:ext cx="1210732" cy="12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13417</TotalTime>
  <Words>216</Words>
  <Application>Microsoft Macintosh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JiWire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Courtney</dc:creator>
  <cp:lastModifiedBy>David Staas</cp:lastModifiedBy>
  <cp:revision>80</cp:revision>
  <cp:lastPrinted>2011-04-19T18:58:12Z</cp:lastPrinted>
  <dcterms:created xsi:type="dcterms:W3CDTF">2011-04-18T17:15:10Z</dcterms:created>
  <dcterms:modified xsi:type="dcterms:W3CDTF">2011-04-19T19:00:31Z</dcterms:modified>
</cp:coreProperties>
</file>